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85" r:id="rId5"/>
    <p:sldId id="280" r:id="rId6"/>
    <p:sldId id="274" r:id="rId7"/>
    <p:sldId id="273" r:id="rId8"/>
    <p:sldId id="286" r:id="rId9"/>
    <p:sldId id="272" r:id="rId10"/>
    <p:sldId id="283" r:id="rId11"/>
    <p:sldId id="271" r:id="rId12"/>
    <p:sldId id="270" r:id="rId13"/>
    <p:sldId id="284" r:id="rId14"/>
    <p:sldId id="281" r:id="rId15"/>
    <p:sldId id="282" r:id="rId16"/>
    <p:sldId id="268" r:id="rId17"/>
    <p:sldId id="267" r:id="rId18"/>
    <p:sldId id="266" r:id="rId19"/>
    <p:sldId id="288" r:id="rId20"/>
    <p:sldId id="289" r:id="rId21"/>
    <p:sldId id="278" r:id="rId22"/>
    <p:sldId id="27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6" autoAdjust="0"/>
  </p:normalViewPr>
  <p:slideViewPr>
    <p:cSldViewPr>
      <p:cViewPr varScale="1">
        <p:scale>
          <a:sx n="110" d="100"/>
          <a:sy n="110" d="100"/>
        </p:scale>
        <p:origin x="-163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8C65-304D-4809-A912-10E51E1B8E3C}" type="datetimeFigureOut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A2558-1BDD-41DA-9108-781FA76D25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CA8C1-7338-4945-ADA1-BA3EAB819B22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7FAABD-2ECB-455F-8E9F-405368C1384B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CFFA17-2E62-493B-B3CF-F97AEA48BD30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DA285-C840-4199-A3DF-DFAFD04D03E6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A768C-6C89-43B8-AE03-EC1D132F22C8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09E3B-2616-46D9-9B28-B2C77C18062E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CE605-D861-4E4A-91D5-F43913F4318E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002D4-3F67-4A92-885B-081137306F74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1CCFB-5D03-45A7-9D1C-DBB4E3AF52EC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E53DA-115D-43BF-920D-ABF4F8B1400B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D0EDB-9328-4189-8129-1179BE496893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03F680-7ED7-4E4A-BD40-7A8529126740}" type="datetime1">
              <a:rPr lang="zh-TW" altLang="en-US" smtClean="0"/>
              <a:pPr/>
              <a:t>2014/8/27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880F8E-1EC4-45AD-B7C6-24607C65893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406640" cy="1472184"/>
          </a:xfrm>
        </p:spPr>
        <p:txBody>
          <a:bodyPr>
            <a:noAutofit/>
          </a:bodyPr>
          <a:lstStyle/>
          <a:p>
            <a:r>
              <a:rPr lang="en-US" altLang="zh-TW" sz="2500" b="1" dirty="0" smtClean="0"/>
              <a:t>Exploring the Filter Bubble: The Effect of Using Recommender Systems on Content Diversity</a:t>
            </a:r>
            <a:endParaRPr lang="zh-TW" altLang="en-US" sz="25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740664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Date: 2014/8/25</a:t>
            </a:r>
          </a:p>
          <a:p>
            <a:r>
              <a:rPr lang="en-US" altLang="zh-TW" dirty="0" smtClean="0"/>
              <a:t>Author: </a:t>
            </a:r>
            <a:r>
              <a:rPr lang="en-US" altLang="zh-TW" dirty="0" err="1" smtClean="0"/>
              <a:t>Tien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T.Nguyen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Pik</a:t>
            </a:r>
            <a:r>
              <a:rPr lang="en-US" altLang="zh-TW" dirty="0" smtClean="0"/>
              <a:t>-Mai </a:t>
            </a:r>
            <a:r>
              <a:rPr lang="en-US" altLang="zh-TW" dirty="0" err="1" smtClean="0"/>
              <a:t>Hui</a:t>
            </a:r>
            <a:r>
              <a:rPr lang="en-US" altLang="zh-TW" dirty="0" smtClean="0"/>
              <a:t>, F. Maxwell Harper, Loren </a:t>
            </a:r>
            <a:r>
              <a:rPr lang="en-US" altLang="zh-TW" dirty="0" err="1" smtClean="0"/>
              <a:t>Terveen</a:t>
            </a:r>
            <a:r>
              <a:rPr lang="en-US" altLang="zh-TW" dirty="0" smtClean="0"/>
              <a:t>, Joseph A. </a:t>
            </a:r>
            <a:r>
              <a:rPr lang="en-US" altLang="zh-TW" dirty="0" err="1" smtClean="0"/>
              <a:t>Konstan</a:t>
            </a:r>
            <a:endParaRPr lang="en-US" altLang="zh-TW" dirty="0" smtClean="0"/>
          </a:p>
          <a:p>
            <a:r>
              <a:rPr lang="en-US" altLang="zh-TW" dirty="0" smtClean="0"/>
              <a:t>Source: WWW’14</a:t>
            </a:r>
          </a:p>
          <a:p>
            <a:r>
              <a:rPr lang="en-US" altLang="zh-TW" dirty="0" smtClean="0"/>
              <a:t>Advisor: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r>
              <a:rPr lang="en-US" altLang="zh-TW" dirty="0" smtClean="0"/>
              <a:t>Speaker: Pei-</a:t>
            </a:r>
            <a:r>
              <a:rPr lang="en-US" altLang="zh-TW" dirty="0" err="1" smtClean="0"/>
              <a:t>Hao</a:t>
            </a:r>
            <a:r>
              <a:rPr lang="en-US" altLang="zh-TW" dirty="0"/>
              <a:t> </a:t>
            </a:r>
            <a:r>
              <a:rPr lang="en-US" altLang="zh-TW" dirty="0" smtClean="0"/>
              <a:t>Wu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041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400" dirty="0" smtClean="0"/>
              <a:t>Identifying recommendation takers</a:t>
            </a:r>
            <a:endParaRPr lang="zh-TW" altLang="en-US" sz="34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Rating Block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1600" dirty="0" smtClean="0"/>
              <a:t>Remove the first 15 ratings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1600" dirty="0" smtClean="0"/>
              <a:t>Remove all of the ratings from the first three months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1600" dirty="0" smtClean="0"/>
              <a:t>10 ratings per rating block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1600" dirty="0" smtClean="0"/>
              <a:t>Drop the last not enough 10 block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1405 users</a:t>
            </a:r>
          </a:p>
          <a:p>
            <a:r>
              <a:rPr lang="en-US" altLang="zh-TW" sz="2000" dirty="0" smtClean="0"/>
              <a:t>173010 ratings on 10560 distinct movies</a:t>
            </a:r>
          </a:p>
          <a:p>
            <a:r>
              <a:rPr lang="en-US" altLang="zh-TW" sz="2000" dirty="0" smtClean="0"/>
              <a:t>Accessed “Top Pick For You” 150759 times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6772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100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100392" cy="1143000"/>
          </a:xfrm>
        </p:spPr>
        <p:txBody>
          <a:bodyPr>
            <a:normAutofit/>
          </a:bodyPr>
          <a:lstStyle/>
          <a:p>
            <a:r>
              <a:rPr lang="en-US" altLang="zh-TW" sz="3400" dirty="0" smtClean="0"/>
              <a:t>Identifying recommendation takers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4800600"/>
          </a:xfrm>
        </p:spPr>
        <p:txBody>
          <a:bodyPr>
            <a:noAutofit/>
          </a:bodyPr>
          <a:lstStyle/>
          <a:p>
            <a:r>
              <a:rPr lang="en-US" altLang="zh-TW" sz="2000" dirty="0" smtClean="0"/>
              <a:t>Indentifying consumed recommendations in a rating block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1600" dirty="0" smtClean="0"/>
              <a:t>The movie was in “Top Pick For You” between 3 hours and 3 month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648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30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400" dirty="0" smtClean="0"/>
              <a:t>Identifying recommendation takers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Classify users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Following Group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2000" dirty="0" smtClean="0"/>
              <a:t>Users took recommendations in at least 50%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2000" dirty="0" smtClean="0"/>
              <a:t>286 users</a:t>
            </a: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Ignoring Group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2000" dirty="0" smtClean="0"/>
              <a:t>Users did not take any recommendations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2000" dirty="0" smtClean="0"/>
              <a:t>430 users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868166" cy="286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536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Measuring content diversity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Tag genome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The relevance score </a:t>
            </a:r>
            <a:r>
              <a:rPr lang="en-US" altLang="zh-TW" dirty="0" err="1" smtClean="0"/>
              <a:t>rel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t,m</a:t>
            </a:r>
            <a:r>
              <a:rPr lang="en-US" altLang="zh-TW" dirty="0" smtClean="0"/>
              <a:t>) takes on values from 1 to 5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Euclidean distance</a:t>
            </a:r>
          </a:p>
          <a:p>
            <a:pPr lvl="1">
              <a:buFont typeface="Wingdings" pitchFamily="2" charset="2"/>
              <a:buChar char="Ø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301208"/>
            <a:ext cx="466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36912"/>
            <a:ext cx="2739777" cy="23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64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Measuring the effect of recommender system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Content Diversity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average pair-wise distances of the movies in the list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Compute the top 15 recommended movie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User Experience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Per user rating average of movies in a given rating block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450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Measuring the effect of recommender system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 smtClean="0"/>
              <a:t>Group Comparison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Within-group comparison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2000" dirty="0" smtClean="0"/>
              <a:t>Examine content diversity of a group </a:t>
            </a: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sz="2400" dirty="0" smtClean="0"/>
              <a:t>Between-group comparison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2000" dirty="0" smtClean="0"/>
              <a:t>Examine content diversity between two group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4"/>
            <a:ext cx="3033488" cy="302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50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Data and Method</a:t>
            </a:r>
          </a:p>
          <a:p>
            <a:r>
              <a:rPr lang="en-US" altLang="zh-TW" b="1" u="sng" dirty="0" smtClean="0"/>
              <a:t>Result</a:t>
            </a:r>
          </a:p>
          <a:p>
            <a:r>
              <a:rPr lang="en-US" altLang="zh-TW" dirty="0" smtClean="0"/>
              <a:t>Conclusion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133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Do recommender systems expose users to narrower content over time?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000" dirty="0" smtClean="0"/>
              <a:t>Yes. Compare the content diversity of recommended movies at the beginning and at the end of a rating history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61436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38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How does the experience of users who take recommendations differ from that of users who do not regularly take recommendations?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000" dirty="0" smtClean="0"/>
              <a:t>(a) Does taking recommendations lower the consumed content diversity?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1600" dirty="0" smtClean="0"/>
              <a:t>Yes.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645024"/>
            <a:ext cx="36504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8"/>
            <a:ext cx="4001021" cy="18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99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altLang="zh-TW" sz="2000" dirty="0" smtClean="0"/>
              <a:t>(b) Did the Following Group have better experience? 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1600" dirty="0" smtClean="0"/>
              <a:t>Yes.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7803189" cy="18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09120"/>
            <a:ext cx="60769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99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u="sng" dirty="0" smtClean="0"/>
              <a:t>Introduction</a:t>
            </a:r>
          </a:p>
          <a:p>
            <a:r>
              <a:rPr lang="en-US" altLang="zh-TW" dirty="0" smtClean="0"/>
              <a:t>Data and Method</a:t>
            </a:r>
          </a:p>
          <a:p>
            <a:r>
              <a:rPr lang="en-US" altLang="zh-TW" dirty="0" smtClean="0"/>
              <a:t>Result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340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Question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altLang="zh-TW" sz="2000" dirty="0" smtClean="0"/>
              <a:t>(c) What does the change of rating average mean? 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1600" dirty="0" smtClean="0"/>
              <a:t>The rating changes 0.12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1600" dirty="0" smtClean="0"/>
              <a:t>Define the positive experience index as the percentile of per </a:t>
            </a:r>
            <a:r>
              <a:rPr lang="en-US" altLang="zh-TW" sz="1600" dirty="0" smtClean="0"/>
              <a:t>user </a:t>
            </a:r>
            <a:r>
              <a:rPr lang="en-US" altLang="zh-TW" sz="1600" dirty="0" smtClean="0"/>
              <a:t>rating average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1600" dirty="0" smtClean="0"/>
              <a:t>If the average rating of a user is at 90</a:t>
            </a:r>
            <a:r>
              <a:rPr lang="en-US" altLang="zh-TW" sz="1600" baseline="30000" dirty="0" smtClean="0"/>
              <a:t>th</a:t>
            </a:r>
            <a:r>
              <a:rPr lang="en-US" altLang="zh-TW" sz="1600" dirty="0" smtClean="0"/>
              <a:t> percentile, that means he receives more positive experience than the rest of 90 % </a:t>
            </a:r>
            <a:r>
              <a:rPr lang="en-US" altLang="zh-TW" sz="1600" dirty="0" smtClean="0"/>
              <a:t>user</a:t>
            </a:r>
            <a:endParaRPr lang="en-US" altLang="zh-TW" sz="1600" dirty="0" smtClean="0"/>
          </a:p>
          <a:p>
            <a:pPr lvl="2">
              <a:buFont typeface="Wingdings" pitchFamily="2" charset="2"/>
              <a:buChar char="Ø"/>
            </a:pPr>
            <a:endParaRPr lang="en-US" altLang="zh-TW" sz="1600" dirty="0" smtClean="0"/>
          </a:p>
          <a:p>
            <a:pPr lvl="2">
              <a:buFont typeface="Wingdings" pitchFamily="2" charset="2"/>
              <a:buChar char="Ø"/>
            </a:pPr>
            <a:r>
              <a:rPr lang="en-US" altLang="zh-TW" sz="1600" dirty="0" smtClean="0"/>
              <a:t>Following Group: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1200" dirty="0" smtClean="0"/>
              <a:t>First: average rating of 3.69, 58.93th percentile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1200" dirty="0" smtClean="0"/>
              <a:t>Last: average rating of 3.68, 57.72th percentile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1600" dirty="0" smtClean="0"/>
              <a:t>Ignoring Group: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1200" dirty="0" smtClean="0"/>
              <a:t>First: average rating of 3.74, 63.63th percentile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zh-TW" sz="1200" dirty="0" smtClean="0"/>
              <a:t>Last: average rating of 3.55, 44.77th percentile</a:t>
            </a:r>
          </a:p>
          <a:p>
            <a:pPr lvl="3">
              <a:buFont typeface="Wingdings" pitchFamily="2" charset="2"/>
              <a:buChar char="Ø"/>
            </a:pPr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013176"/>
            <a:ext cx="5349255" cy="16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99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Data and Method</a:t>
            </a:r>
          </a:p>
          <a:p>
            <a:r>
              <a:rPr lang="en-US" altLang="zh-TW" dirty="0" smtClean="0"/>
              <a:t>Result</a:t>
            </a:r>
          </a:p>
          <a:p>
            <a:r>
              <a:rPr lang="en-US" altLang="zh-TW" b="1" u="sng" dirty="0" smtClean="0"/>
              <a:t>Conclusion</a:t>
            </a:r>
            <a:endParaRPr lang="zh-TW" altLang="en-US" b="1" u="sng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963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Find evidence for two forms of narrowing 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Recommendation-following users received more diverse top-n recommendation lists than non-following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non-following user narrowed the content diversity, but the effect was smaller than Recommendation-following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Our work has several limitations. We cannot be sure if people are really following </a:t>
            </a:r>
            <a:r>
              <a:rPr lang="en-US" altLang="zh-TW" sz="2000" dirty="0" err="1" smtClean="0"/>
              <a:t>MovieLens</a:t>
            </a:r>
            <a:r>
              <a:rPr lang="en-US" altLang="zh-TW" sz="2000" dirty="0" smtClean="0"/>
              <a:t> recommendations, since we are using log data analysis methods. Additionally, users may be influenced by recommendations from other information sources or from their friends.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402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sz="3800" dirty="0" smtClean="0"/>
              <a:t>Motivation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2800" dirty="0" smtClean="0"/>
              <a:t>1. Recommender systems provide users with personalized information offerings</a:t>
            </a:r>
          </a:p>
          <a:p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smtClean="0"/>
              <a:t>2. Researchers have wondered whether recommender systems become more narrow over time</a:t>
            </a:r>
          </a:p>
          <a:p>
            <a:endParaRPr lang="en-US" altLang="zh-TW" dirty="0"/>
          </a:p>
          <a:p>
            <a:pPr marL="82296" indent="0">
              <a:buNone/>
            </a:pPr>
            <a:endParaRPr lang="en-US" altLang="zh-TW" dirty="0"/>
          </a:p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630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Filter Bubble</a:t>
            </a:r>
          </a:p>
          <a:p>
            <a:pPr>
              <a:lnSpc>
                <a:spcPct val="80000"/>
              </a:lnSpc>
            </a:pPr>
            <a:endParaRPr lang="zh-TW" altLang="en-US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31067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14686"/>
            <a:ext cx="6121502" cy="28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Questions</a:t>
            </a:r>
          </a:p>
          <a:p>
            <a:endParaRPr lang="en-US" altLang="zh-TW" dirty="0" smtClean="0"/>
          </a:p>
          <a:p>
            <a:pPr marL="596646" indent="-514350">
              <a:buNone/>
            </a:pPr>
            <a:r>
              <a:rPr lang="en-US" altLang="zh-TW" sz="2400" dirty="0" smtClean="0"/>
              <a:t>1. Do recommender systems expose users to narrower content over time?</a:t>
            </a:r>
          </a:p>
          <a:p>
            <a:pPr marL="596646" indent="-514350"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2. How does the experience of users who take recommendations differ from that of users who do not regularly take recommendations?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109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b="1" u="sng" dirty="0" smtClean="0"/>
              <a:t>Data and Method</a:t>
            </a:r>
            <a:endParaRPr lang="en-US" altLang="zh-TW" b="1" u="sng" dirty="0"/>
          </a:p>
          <a:p>
            <a:r>
              <a:rPr lang="en-US" altLang="zh-TW" dirty="0" smtClean="0"/>
              <a:t>Result</a:t>
            </a:r>
            <a:endParaRPr lang="en-US" altLang="zh-TW" dirty="0"/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396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MovieLens</a:t>
            </a:r>
            <a:endParaRPr lang="en-US" altLang="zh-TW" dirty="0" smtClean="0"/>
          </a:p>
          <a:p>
            <a:pPr marL="870966" lvl="1" indent="-514350">
              <a:buFont typeface="Wingdings" pitchFamily="2" charset="2"/>
              <a:buChar char="Ø"/>
            </a:pPr>
            <a:r>
              <a:rPr lang="en-US" altLang="zh-TW" sz="2400" dirty="0" smtClean="0"/>
              <a:t>Longitudinal data</a:t>
            </a:r>
          </a:p>
          <a:p>
            <a:pPr marL="1117854" lvl="2" indent="-514350">
              <a:buFont typeface="Wingdings" pitchFamily="2" charset="2"/>
              <a:buChar char="Ø"/>
            </a:pPr>
            <a:r>
              <a:rPr lang="en-US" altLang="zh-TW" sz="2000" dirty="0" smtClean="0"/>
              <a:t>Top Picks For You</a:t>
            </a:r>
          </a:p>
          <a:p>
            <a:pPr marL="1117854" lvl="2" indent="-514350">
              <a:buNone/>
            </a:pPr>
            <a:endParaRPr lang="en-US" altLang="zh-TW" dirty="0" smtClean="0"/>
          </a:p>
          <a:p>
            <a:pPr marL="870966" lvl="1" indent="-514350">
              <a:buFont typeface="Wingdings" pitchFamily="2" charset="2"/>
              <a:buChar char="Ø"/>
            </a:pPr>
            <a:r>
              <a:rPr lang="en-US" altLang="zh-TW" sz="2400" dirty="0" smtClean="0"/>
              <a:t>A recommender system with a well-know recommender engine</a:t>
            </a:r>
          </a:p>
          <a:p>
            <a:pPr marL="1117854" lvl="2" indent="-514350">
              <a:buFont typeface="Wingdings" pitchFamily="2" charset="2"/>
              <a:buChar char="Ø"/>
            </a:pPr>
            <a:r>
              <a:rPr lang="en-US" altLang="zh-TW" sz="2000" dirty="0" smtClean="0"/>
              <a:t>Collaborative filtering algorithm</a:t>
            </a:r>
          </a:p>
          <a:p>
            <a:pPr marL="1117854" lvl="2" indent="-514350">
              <a:buNone/>
            </a:pPr>
            <a:endParaRPr lang="en-US" altLang="zh-TW" sz="2000" dirty="0" smtClean="0"/>
          </a:p>
          <a:p>
            <a:pPr marL="870966" lvl="1" indent="-514350">
              <a:buFont typeface="Wingdings" pitchFamily="2" charset="2"/>
              <a:buChar char="Ø"/>
            </a:pPr>
            <a:r>
              <a:rPr lang="en-US" altLang="zh-TW" sz="2400" dirty="0" smtClean="0"/>
              <a:t>An expressive way to compute content diversity</a:t>
            </a:r>
          </a:p>
          <a:p>
            <a:pPr marL="1117854" lvl="2" indent="-514350">
              <a:buFont typeface="Wingdings" pitchFamily="2" charset="2"/>
              <a:buChar char="Ø"/>
            </a:pPr>
            <a:r>
              <a:rPr lang="en-US" altLang="zh-TW" sz="2000" dirty="0" smtClean="0"/>
              <a:t>Tag-genome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183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 smtClean="0"/>
              <a:t>Longitudinal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altLang="zh-TW" dirty="0" smtClean="0"/>
              <a:t>Top Picks For You</a:t>
            </a:r>
          </a:p>
          <a:p>
            <a:pPr marL="576072" lvl="3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zh-TW" dirty="0" smtClean="0"/>
              <a:t>Display movie the user has not seen</a:t>
            </a:r>
          </a:p>
          <a:p>
            <a:pPr marL="576072" lvl="3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altLang="zh-TW" dirty="0" smtClean="0"/>
              <a:t>Ordered predicted ratings from the highest to the lowest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96952"/>
            <a:ext cx="40481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532440" cy="1143000"/>
          </a:xfrm>
        </p:spPr>
        <p:txBody>
          <a:bodyPr>
            <a:noAutofit/>
          </a:bodyPr>
          <a:lstStyle/>
          <a:p>
            <a:pPr marL="870966" lvl="1" indent="-514350"/>
            <a:r>
              <a:rPr lang="en-US" altLang="zh-TW" sz="2800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An expressive way to compute content diversity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Tag-genome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000" dirty="0" smtClean="0"/>
              <a:t>Help users navigate and choose movies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000" dirty="0" smtClean="0"/>
              <a:t>An expressive way to characterize movie content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0F8E-1EC4-45AD-B7C6-24607C65893B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7776864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64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</TotalTime>
  <Words>676</Words>
  <Application>Microsoft Office PowerPoint</Application>
  <PresentationFormat>如螢幕大小 (4:3)</PresentationFormat>
  <Paragraphs>166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夏至</vt:lpstr>
      <vt:lpstr>Exploring the Filter Bubble: The Effect of Using Recommender Systems on Content Diversity</vt:lpstr>
      <vt:lpstr>Outline</vt:lpstr>
      <vt:lpstr>Introduction</vt:lpstr>
      <vt:lpstr>Introduction</vt:lpstr>
      <vt:lpstr>Introduction</vt:lpstr>
      <vt:lpstr>Outline</vt:lpstr>
      <vt:lpstr>Data </vt:lpstr>
      <vt:lpstr>Longitudinal data</vt:lpstr>
      <vt:lpstr>An expressive way to compute content diversity</vt:lpstr>
      <vt:lpstr>Identifying recommendation takers</vt:lpstr>
      <vt:lpstr>Identifying recommendation takers</vt:lpstr>
      <vt:lpstr>Identifying recommendation takers</vt:lpstr>
      <vt:lpstr>Measuring content diversity</vt:lpstr>
      <vt:lpstr>Measuring the effect of recommender system</vt:lpstr>
      <vt:lpstr>Measuring the effect of recommender system</vt:lpstr>
      <vt:lpstr>Outline</vt:lpstr>
      <vt:lpstr>Question 1</vt:lpstr>
      <vt:lpstr>Question 2</vt:lpstr>
      <vt:lpstr>Question 2</vt:lpstr>
      <vt:lpstr>Question 2</vt:lpstr>
      <vt:lpstr>Outline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Personalized Recommender System Based on Users’ Information In Folksonomies</dc:title>
  <dc:creator>Henry</dc:creator>
  <cp:lastModifiedBy>Pei</cp:lastModifiedBy>
  <cp:revision>277</cp:revision>
  <dcterms:created xsi:type="dcterms:W3CDTF">2013-12-16T10:54:58Z</dcterms:created>
  <dcterms:modified xsi:type="dcterms:W3CDTF">2014-08-27T14:11:49Z</dcterms:modified>
</cp:coreProperties>
</file>